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333" r:id="rId5"/>
    <p:sldId id="334" r:id="rId6"/>
    <p:sldId id="335" r:id="rId7"/>
    <p:sldId id="260" r:id="rId8"/>
    <p:sldId id="307" r:id="rId9"/>
    <p:sldId id="330" r:id="rId10"/>
    <p:sldId id="332" r:id="rId11"/>
    <p:sldId id="309" r:id="rId12"/>
    <p:sldId id="310" r:id="rId13"/>
    <p:sldId id="312" r:id="rId14"/>
    <p:sldId id="331" r:id="rId15"/>
    <p:sldId id="337" r:id="rId16"/>
    <p:sldId id="313" r:id="rId17"/>
    <p:sldId id="336" r:id="rId18"/>
    <p:sldId id="314" r:id="rId19"/>
    <p:sldId id="338" r:id="rId20"/>
    <p:sldId id="315" r:id="rId21"/>
    <p:sldId id="327" r:id="rId22"/>
    <p:sldId id="328" r:id="rId23"/>
    <p:sldId id="329" r:id="rId24"/>
    <p:sldId id="316" r:id="rId25"/>
    <p:sldId id="339" r:id="rId26"/>
    <p:sldId id="340" r:id="rId27"/>
    <p:sldId id="319" r:id="rId28"/>
    <p:sldId id="322" r:id="rId29"/>
  </p:sldIdLst>
  <p:sldSz cx="12192000" cy="6858000"/>
  <p:notesSz cx="9926638" cy="6797675"/>
  <p:embeddedFontLst>
    <p:embeddedFont>
      <p:font typeface="AOOBRV+ErasITC-Medium" panose="020B0604020202020204" charset="0"/>
      <p:regular r:id="rId31"/>
    </p:embeddedFont>
    <p:embeddedFont>
      <p:font typeface="DATGSD+ErasITC-Light" panose="020B0604020202020204" charset="0"/>
      <p:regular r:id="rId32"/>
    </p:embeddedFont>
    <p:embeddedFont>
      <p:font typeface="Edwardian Script ITC" panose="030303020407070D0804" pitchFamily="66" charset="0"/>
      <p:regular r:id="rId33"/>
    </p:embeddedFont>
    <p:embeddedFont>
      <p:font typeface="KDMJEQ+ErasITC-Bold" panose="020B0604020202020204" charset="0"/>
      <p:regular r:id="rId34"/>
    </p:embeddedFont>
    <p:embeddedFont>
      <p:font typeface="Roboto" panose="02000000000000000000" pitchFamily="2" charset="0"/>
      <p:regular r:id="rId35"/>
      <p:bold r:id="rId36"/>
      <p:italic r:id="rId37"/>
      <p:boldItalic r:id="rId38"/>
    </p:embeddedFont>
  </p:embeddedFont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16" y="11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3" d="100"/>
          <a:sy n="113" d="100"/>
        </p:scale>
        <p:origin x="67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font" Target="fonts/font4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37" Type="http://schemas.openxmlformats.org/officeDocument/2006/relationships/font" Target="fonts/font7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font" Target="fonts/font5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3.fntdata"/><Relationship Id="rId38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3F041E8C-20BD-4F30-B87D-3C847F801175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51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D0B9E38B-00FF-4B0E-840A-C8766C7E38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603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5560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535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098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094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59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272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665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793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782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965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9E38B-00FF-4B0E-840A-C8766C7E386D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27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305568" y="2708920"/>
            <a:ext cx="5458577" cy="236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2F5597"/>
                </a:solidFill>
                <a:latin typeface="KDMJEQ+ErasITC-Bold"/>
                <a:cs typeface="KDMJEQ+ErasITC-Bold"/>
              </a:rPr>
              <a:t>1 </a:t>
            </a:r>
            <a:r>
              <a:rPr lang="it-IT" sz="2000" dirty="0">
                <a:solidFill>
                  <a:srgbClr val="2F5597"/>
                </a:solidFill>
                <a:latin typeface="KDMJEQ+ErasITC-Bold"/>
                <a:cs typeface="KDMJEQ+ErasITC-Bold"/>
              </a:rPr>
              <a:t>GENNAIO</a:t>
            </a:r>
            <a:r>
              <a:rPr sz="2000" spc="-30" dirty="0">
                <a:solidFill>
                  <a:srgbClr val="2F5597"/>
                </a:solidFill>
                <a:latin typeface="KDMJEQ+ErasITC-Bold"/>
                <a:cs typeface="KDMJEQ+ErasITC-Bold"/>
              </a:rPr>
              <a:t> </a:t>
            </a:r>
            <a:r>
              <a:rPr lang="it-IT" sz="2000" dirty="0">
                <a:solidFill>
                  <a:srgbClr val="2F5597"/>
                </a:solidFill>
                <a:latin typeface="KDMJEQ+ErasITC-Bold"/>
                <a:cs typeface="KDMJEQ+ErasITC-Bold"/>
              </a:rPr>
              <a:t>– 31 DICEMBRE 2024</a:t>
            </a:r>
            <a:endParaRPr sz="2000" dirty="0">
              <a:solidFill>
                <a:srgbClr val="2F5597"/>
              </a:solidFill>
              <a:latin typeface="KDMJEQ+ErasITC-Bold"/>
              <a:cs typeface="KDMJEQ+ErasITC-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2754" y="3174819"/>
            <a:ext cx="6644134" cy="16507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272" marR="0" algn="ctr">
              <a:lnSpc>
                <a:spcPts val="6873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dirty="0">
                <a:solidFill>
                  <a:srgbClr val="2F5597"/>
                </a:solidFill>
                <a:latin typeface="KDMJEQ+ErasITC-Bold"/>
                <a:cs typeface="KDMJEQ+ErasITC-Bold"/>
              </a:rPr>
              <a:t>UN ANNO DI ATTIVITA’ </a:t>
            </a:r>
            <a:br>
              <a:rPr lang="it-IT" sz="2000" dirty="0">
                <a:solidFill>
                  <a:srgbClr val="2F5597"/>
                </a:solidFill>
                <a:latin typeface="KDMJEQ+ErasITC-Bold"/>
                <a:cs typeface="KDMJEQ+ErasITC-Bold"/>
              </a:rPr>
            </a:br>
            <a:r>
              <a:rPr lang="it-IT" sz="3200" dirty="0">
                <a:solidFill>
                  <a:srgbClr val="2F5597"/>
                </a:solidFill>
                <a:latin typeface="KDMJEQ+ErasITC-Bold"/>
                <a:cs typeface="KDMJEQ+ErasITC-Bold"/>
              </a:rPr>
              <a:t>Prefettura dell’Aquila</a:t>
            </a:r>
            <a:endParaRPr sz="3200" dirty="0">
              <a:solidFill>
                <a:srgbClr val="2F5597"/>
              </a:solidFill>
              <a:latin typeface="KDMJEQ+ErasITC-Bold"/>
              <a:cs typeface="KDMJEQ+ErasITC-Bold"/>
            </a:endParaRPr>
          </a:p>
        </p:txBody>
      </p:sp>
      <p:sp>
        <p:nvSpPr>
          <p:cNvPr id="10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CasellaDiTesto 11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445895"/>
            <a:ext cx="7200800" cy="5992061"/>
          </a:xfrm>
          <a:prstGeom prst="rect">
            <a:avLst/>
          </a:prstGeom>
        </p:spPr>
      </p:pic>
      <p:sp>
        <p:nvSpPr>
          <p:cNvPr id="5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31947F9-A5C4-EE3D-07B0-471FCF9AA0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788" y="332656"/>
            <a:ext cx="12192000" cy="79208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43DD80B-6B90-0516-DBD5-0EC6022B30C6}"/>
              </a:ext>
            </a:extLst>
          </p:cNvPr>
          <p:cNvSpPr txBox="1"/>
          <p:nvPr/>
        </p:nvSpPr>
        <p:spPr>
          <a:xfrm>
            <a:off x="118977" y="188641"/>
            <a:ext cx="119788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i="1" dirty="0">
                <a:solidFill>
                  <a:schemeClr val="tx2"/>
                </a:solidFill>
                <a:latin typeface="KDMJEQ+ErasITC-Bold" panose="020B0604020202020204" charset="0"/>
              </a:rPr>
              <a:t>Assegnazioni agli Albi regionali</a:t>
            </a:r>
          </a:p>
          <a:p>
            <a:pPr algn="just"/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	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Con decreto prot. n. 41130 del 23.12.2024, sono stati iscritti all’Albo Nazionale dei Segretari comunali e provinciali 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nuovi borsisti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del Corso – Concorso COA 2021, di cui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sono stati assegnati all’Albo regionale Abruzzo.</a:t>
            </a:r>
          </a:p>
          <a:p>
            <a:pPr algn="ctr"/>
            <a:endParaRPr lang="it-IT" sz="2400" i="1" dirty="0">
              <a:solidFill>
                <a:schemeClr val="tx2"/>
              </a:solidFill>
              <a:latin typeface="DATGSD+ErasITC-Light" panose="020B060402020202020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477D3E4-2696-9031-F868-E853DEED44AC}"/>
              </a:ext>
            </a:extLst>
          </p:cNvPr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00788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432969"/>
            <a:ext cx="7848872" cy="599206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5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9FA7D6A-59E9-878A-514C-66520B3183B7}"/>
              </a:ext>
            </a:extLst>
          </p:cNvPr>
          <p:cNvSpPr txBox="1"/>
          <p:nvPr/>
        </p:nvSpPr>
        <p:spPr>
          <a:xfrm>
            <a:off x="118977" y="332656"/>
            <a:ext cx="11881679" cy="5450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solidFill>
                  <a:schemeClr val="tx2"/>
                </a:solidFill>
                <a:latin typeface="KDMJEQ+ErasITC-Bold" panose="020B0604020202020204" charset="0"/>
              </a:rPr>
              <a:t> Gabinetto del Prefetto</a:t>
            </a:r>
            <a:endParaRPr lang="it-IT" sz="3600" dirty="0"/>
          </a:p>
          <a:p>
            <a:pPr>
              <a:lnSpc>
                <a:spcPct val="150000"/>
              </a:lnSpc>
            </a:pPr>
            <a:r>
              <a:rPr lang="it-IT" sz="2800" dirty="0">
                <a:solidFill>
                  <a:schemeClr val="accent1"/>
                </a:solidFill>
                <a:latin typeface="DATGSD+ErasITC-Light" panose="020B0604020202020204" charset="0"/>
              </a:rPr>
              <a:t>     </a:t>
            </a:r>
          </a:p>
          <a:p>
            <a:pPr algn="just">
              <a:lnSpc>
                <a:spcPct val="150000"/>
              </a:lnSpc>
            </a:pPr>
            <a:r>
              <a:rPr lang="it-IT" sz="28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8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Nel corso dell’anno 2024 sono stati trattati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19 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t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entativi di conciliazione/raffreddamento ai sensi della Legge 146/1990,  di cui: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6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relativi a problematiche inerenti al settore sanitario;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9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in materia di servizi di ristorazione e pulizie;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4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in ambito di vigilanza armata e non.</a:t>
            </a:r>
          </a:p>
          <a:p>
            <a:pPr algn="just">
              <a:lnSpc>
                <a:spcPct val="150000"/>
              </a:lnSpc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Si sono inoltre tenute diverse riunioni su tematiche economico/occupazionali.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1776374-042A-2FC6-A528-EA84C81713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908720"/>
            <a:ext cx="1219200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494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432969"/>
            <a:ext cx="6839073" cy="599206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6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A05D35-1473-3298-9854-E917D69DF499}"/>
              </a:ext>
            </a:extLst>
          </p:cNvPr>
          <p:cNvSpPr txBox="1"/>
          <p:nvPr/>
        </p:nvSpPr>
        <p:spPr>
          <a:xfrm>
            <a:off x="335360" y="332656"/>
            <a:ext cx="11521280" cy="10495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solidFill>
                  <a:schemeClr val="tx2"/>
                </a:solidFill>
                <a:latin typeface="KDMJEQ+ErasITC-Bold" panose="020B0604020202020204" charset="0"/>
              </a:rPr>
              <a:t>Ordine e sicurezza pubblica e tutela della legalità territoriale</a:t>
            </a:r>
          </a:p>
          <a:p>
            <a:pPr algn="ctr"/>
            <a:endParaRPr lang="it-IT" sz="4000" dirty="0">
              <a:solidFill>
                <a:schemeClr val="tx2"/>
              </a:solidFill>
              <a:latin typeface="KDMJEQ+ErasITC-Bold" panose="020B0604020202020204" charset="0"/>
            </a:endParaRPr>
          </a:p>
          <a:p>
            <a:pPr algn="just"/>
            <a:r>
              <a:rPr lang="it-IT" sz="4000" dirty="0">
                <a:solidFill>
                  <a:schemeClr val="tx2"/>
                </a:solidFill>
                <a:latin typeface="KDMJEQ+ErasITC-Bold" panose="020B0604020202020204" charset="0"/>
              </a:rPr>
              <a:t>	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Nel corso del 2024 si sono tenute:</a:t>
            </a:r>
            <a:endParaRPr lang="it-IT" sz="40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riunioni del Comitato Provinciale per l’ordine e la sicurezza pubblica, di cui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in Avezzano 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in Sulmona, direttamente sul posto;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57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riunioni tecniche di coordinamento interforze;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riunioni del Tavolo per la sicurezza di Avezzano e della Marsica;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5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riunioni della Cabina di Regia per il monitoraggio del NUE 112;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riunione della Conferenza regionale delle Autorità di Pubblica Sicurezza;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riunione del Tavolo di lavoro per la gestione delle iniziative territoriali per l’Anno Giubilare 2025 a L’Aquila;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riunioni sull’avvio di interventi manutentivi all’interno del Traforo del Gran Sasso;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riunioni per la gestione della viabilità nelle località sciistiche della provincia.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accent1"/>
              </a:solidFill>
              <a:latin typeface="KDMJEQ+ErasITC-Bold" panose="020B060402020202020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4F959B8-6998-D8C5-255B-419F682FE2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0" y="1671312"/>
            <a:ext cx="12192000" cy="39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317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7</a:t>
            </a:r>
          </a:p>
        </p:txBody>
      </p:sp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4CE6D00-E63D-4B2B-0406-1F639B7A12DB}"/>
              </a:ext>
            </a:extLst>
          </p:cNvPr>
          <p:cNvSpPr txBox="1"/>
          <p:nvPr/>
        </p:nvSpPr>
        <p:spPr>
          <a:xfrm>
            <a:off x="479376" y="0"/>
            <a:ext cx="11233248" cy="6558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8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>
              <a:lnSpc>
                <a:spcPct val="150000"/>
              </a:lnSpc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Nel corso del 2024 sono stati sottoscritti: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8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Protocolli d’Intesa per l’attuazione del “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</a:rPr>
              <a:t>Controllo del Vicinato”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con il Comune capoluogo 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7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Comuni della provincia aquilana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(Avezzano, Balsorano, Carsoli, Celano, San Vincenzo Valle Roveto, Scurcola Marsicana, Sulmona)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;</a:t>
            </a:r>
          </a:p>
          <a:p>
            <a:pPr algn="just">
              <a:lnSpc>
                <a:spcPct val="150000"/>
              </a:lnSpc>
            </a:pPr>
            <a:endParaRPr lang="it-IT" sz="2400" i="1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Protocollo d’Intesa 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</a:rPr>
              <a:t>“Mille occhi sulla città”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per la città di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Avezzano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Sono inoltre stati approvati, in sede di Comitato provinciale per l’Ordine e la Sicurezza pubblica,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33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progetti di videosorveglianza, di cui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finanziati con fondi ministeriali.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02B971F-5EB9-1FD2-DA89-A5D1C69AFE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88640"/>
            <a:ext cx="12192000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531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5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-2178" y="188640"/>
            <a:ext cx="12072664" cy="8044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6185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3600" dirty="0">
                <a:solidFill>
                  <a:srgbClr val="2E5496"/>
                </a:solidFill>
                <a:latin typeface="KDMJEQ+ErasITC-Bold"/>
                <a:cs typeface="KDMJEQ+ErasITC-Bold"/>
              </a:rPr>
              <a:t>Prevenzione amministrativa</a:t>
            </a:r>
            <a:endParaRPr lang="it-IT" sz="3600" dirty="0">
              <a:solidFill>
                <a:schemeClr val="accent1"/>
              </a:solidFill>
              <a:latin typeface="DATGSD+ErasITC-Light" panose="020B0604020202020204" charset="0"/>
              <a:cs typeface="KDMJEQ+ErasITC-Bold"/>
            </a:endParaRP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DATGSD+ErasITC-Light" panose="020B0604020202020204" charset="0"/>
              <a:ea typeface="+mn-ea"/>
              <a:cs typeface="+mn-cs"/>
            </a:endParaRPr>
          </a:p>
          <a:p>
            <a:pPr lvl="2" algn="just">
              <a:lnSpc>
                <a:spcPct val="150000"/>
              </a:lnSpc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Nel corso del 2024: 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sono state adottate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n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. 6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misure amministrative di prevenzione collaborativa ai sensi dell’ art. 94</a:t>
            </a:r>
            <a:r>
              <a:rPr lang="it-IT" sz="2400" i="1" dirty="0">
                <a:solidFill>
                  <a:srgbClr val="4F81BD"/>
                </a:solidFill>
                <a:latin typeface="DATGSD+ErasITC-Light" panose="020B0604020202020204" charset="0"/>
              </a:rPr>
              <a:t>bis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del </a:t>
            </a:r>
            <a:r>
              <a:rPr lang="it-IT" sz="2400" b="1" i="1" dirty="0">
                <a:solidFill>
                  <a:srgbClr val="4F81BD"/>
                </a:solidFill>
                <a:latin typeface="DATGSD+ErasITC-Light" panose="020B0604020202020204" charset="0"/>
              </a:rPr>
              <a:t>«Codice antimafia»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 nei confronti di altrettante imprese operanti nel settore agropastorale entro il territorio provinciale. </a:t>
            </a:r>
          </a:p>
          <a:p>
            <a:pPr lvl="2" algn="just">
              <a:lnSpc>
                <a:spcPct val="150000"/>
              </a:lnSpc>
            </a:pP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      Si tratta di provvedimenti con finalità di prevenzione avverso tentativi di infiltrazione    malavitosa attestati a livello di situazioni di agevolazione occasionale.</a:t>
            </a:r>
            <a:endParaRPr lang="it-IT" sz="2400" b="1" i="1" dirty="0">
              <a:solidFill>
                <a:srgbClr val="4F81BD"/>
              </a:solidFill>
              <a:latin typeface="DATGSD+ErasITC-Light" panose="020B0604020202020204" charset="0"/>
            </a:endParaRP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Si sono inoltre tenute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16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riunioni del Gruppo Interforze Antimafia.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Sono stati eseguiti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11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accessi nei cantieri pubblici 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11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accessi nei cantieri privati.</a:t>
            </a:r>
          </a:p>
          <a:p>
            <a:pPr marL="342900" marR="0" indent="-342900" algn="just">
              <a:lnSpc>
                <a:spcPts val="6185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kumimoji="0" lang="it-IT" sz="2400" b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DATGSD+ErasITC-Light" panose="020B0604020202020204" charset="0"/>
              <a:ea typeface="+mn-ea"/>
              <a:cs typeface="+mn-cs"/>
            </a:endParaRPr>
          </a:p>
          <a:p>
            <a:pPr marL="342900" marR="0" indent="-342900" algn="just">
              <a:lnSpc>
                <a:spcPts val="6185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DATGSD+ErasITC-Light" panose="020B0604020202020204" charset="0"/>
              <a:ea typeface="+mn-ea"/>
              <a:cs typeface="+mn-cs"/>
            </a:endParaRPr>
          </a:p>
          <a:p>
            <a:pPr marL="342900" marR="0" indent="-342900" algn="just">
              <a:lnSpc>
                <a:spcPts val="6185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8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8F9936C-F6B0-1D81-D3D1-F63E1250AA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-2178" y="1052736"/>
            <a:ext cx="1219200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654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342719"/>
            <a:ext cx="9433048" cy="59920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9336" y="116632"/>
            <a:ext cx="11809312" cy="3122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6185"/>
              </a:lnSpc>
            </a:pPr>
            <a:endParaRPr lang="it-IT" sz="44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>
              <a:lnSpc>
                <a:spcPts val="6185"/>
              </a:lnSpc>
            </a:pPr>
            <a:endParaRPr lang="it-IT" sz="28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>
              <a:lnSpc>
                <a:spcPts val="6185"/>
              </a:lnSpc>
            </a:pPr>
            <a:endParaRPr lang="it-IT" sz="44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>
              <a:lnSpc>
                <a:spcPts val="6185"/>
              </a:lnSpc>
            </a:pPr>
            <a:endParaRPr sz="44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9</a:t>
            </a:r>
          </a:p>
        </p:txBody>
      </p:sp>
      <p:sp>
        <p:nvSpPr>
          <p:cNvPr id="5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C8DE8A2-A199-9057-4641-42844272466F}"/>
              </a:ext>
            </a:extLst>
          </p:cNvPr>
          <p:cNvSpPr txBox="1"/>
          <p:nvPr/>
        </p:nvSpPr>
        <p:spPr>
          <a:xfrm>
            <a:off x="263352" y="404664"/>
            <a:ext cx="11784632" cy="4465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lvl="1"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Sono stati divulgati:</a:t>
            </a:r>
          </a:p>
          <a:p>
            <a:pPr lvl="1" algn="just">
              <a:lnSpc>
                <a:spcPct val="150000"/>
              </a:lnSpc>
            </a:pPr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opuscolo informativo denominato 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“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</a:rPr>
              <a:t>Consigli per la prevenzione delle truffe a persone anziane” 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</a:rPr>
              <a:t>;</a:t>
            </a:r>
          </a:p>
          <a:p>
            <a:pPr lvl="1" algn="just">
              <a:lnSpc>
                <a:spcPct val="150000"/>
              </a:lnSpc>
            </a:pPr>
            <a:endParaRPr lang="it-IT" sz="2400" i="1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</a:rPr>
              <a:t>brochure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dal titolo 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</a:rPr>
              <a:t>“Non farti rovinare”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dedicata alla prevenzione del fenomeno dell’usura e dell’estorsione.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26FD6527-E620-CC1E-E11B-BBF5DF71EC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16632"/>
            <a:ext cx="1219200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54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640616" y="6453336"/>
            <a:ext cx="457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10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3DD860C-1AA5-DECB-FEA5-477CB374FAD8}"/>
              </a:ext>
            </a:extLst>
          </p:cNvPr>
          <p:cNvSpPr txBox="1"/>
          <p:nvPr/>
        </p:nvSpPr>
        <p:spPr>
          <a:xfrm>
            <a:off x="191344" y="260648"/>
            <a:ext cx="1169321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solidFill>
                  <a:schemeClr val="tx2"/>
                </a:solidFill>
                <a:latin typeface="KDMJEQ+ErasITC-Bold" panose="020B0604020202020204" charset="0"/>
              </a:rPr>
              <a:t>Raccordo e collaborazione con gli enti locali – Consultazioni elettorali e </a:t>
            </a:r>
            <a:r>
              <a:rPr lang="it-IT" sz="3200" dirty="0">
                <a:solidFill>
                  <a:schemeClr val="tx2"/>
                </a:solidFill>
                <a:latin typeface="KDMJEQ+ErasITC-Bold" panose="020B0604020202020204" charset="0"/>
              </a:rPr>
              <a:t>referendarie</a:t>
            </a:r>
          </a:p>
          <a:p>
            <a:pPr algn="ctr"/>
            <a:endParaRPr lang="it-IT" sz="2400" b="1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ctr"/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SERVIZI DI INTERESSE STATALE </a:t>
            </a:r>
          </a:p>
          <a:p>
            <a:pPr algn="ctr"/>
            <a:endParaRPr lang="it-IT" sz="2400" b="1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Dal 7 dicembre 2023 fino alle elezioni amministrative in data 8 e 9 giugno 2024 è stato commissariato - ai sensi dell’art. 141,  comma  1,  lettera  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</a:rPr>
              <a:t>b)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,  n.  3, D. lgs. n. 267/2000, per dimissioni 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</a:rPr>
              <a:t>ultra dimidium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dei consiglieri comunali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 -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il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Comune di Civitella Roveto. </a:t>
            </a: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Attualmente risultano in gestione commissariale, per la medesima causale di cui sopra,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 Comuni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della provincia: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- dal 14 ottobre 2024 il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Comune di Carsoli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;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- dal 12 dicembre 2024 il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Comune di Bisegna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;</a:t>
            </a:r>
          </a:p>
          <a:p>
            <a:pPr algn="just"/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	-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dal 30 dicembre 2024 il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Comune di Sulmona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.</a:t>
            </a:r>
          </a:p>
          <a:p>
            <a:pPr algn="ctr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</a:t>
            </a:r>
          </a:p>
          <a:p>
            <a:pPr algn="ctr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ctr"/>
            <a:endParaRPr lang="it-IT" sz="4000" dirty="0">
              <a:solidFill>
                <a:schemeClr val="tx2"/>
              </a:solidFill>
              <a:latin typeface="KDMJEQ+ErasITC-Bold" panose="020B060402020202020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16868FF0-752E-BC34-9E37-13BE1E22AB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340768"/>
            <a:ext cx="12192000" cy="30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25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640616" y="6453336"/>
            <a:ext cx="457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11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16868FF0-752E-BC34-9E37-13BE1E22AB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1412776"/>
            <a:ext cx="12192000" cy="48864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8A9E27-FD00-7863-7116-7B7CBB7CEED3}"/>
              </a:ext>
            </a:extLst>
          </p:cNvPr>
          <p:cNvSpPr txBox="1"/>
          <p:nvPr/>
        </p:nvSpPr>
        <p:spPr>
          <a:xfrm>
            <a:off x="118977" y="764704"/>
            <a:ext cx="11978875" cy="4649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SERVIZIO ELETTORALE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="1" dirty="0">
              <a:solidFill>
                <a:srgbClr val="1F497D"/>
              </a:solidFill>
              <a:latin typeface="DATGSD+ErasITC-Light" panose="020B060402020202020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DATGSD+ErasITC-Light" panose="020B060402020202020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DATGSD+ErasITC-Light" panose="020B060402020202020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DATGSD+ErasITC-Light" panose="020B0604020202020204" charset="0"/>
              <a:ea typeface="+mn-ea"/>
              <a:cs typeface="+mn-cs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	Sono state curate le operazioni tecnico-organizzative connesse alle elezioni regionali del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10 marzo 2024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, alle elezioni europee del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9 giugno 2024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, nonché alle elezioni amministrative dell’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8 e 9 giugno 2024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che hanno interessato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n. 8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Comuni della provincia, tra cui il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Comune commissariato di Civitella Roveto, tutti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con una popolazione inferiore a 15.000 abitanti.</a:t>
            </a:r>
          </a:p>
        </p:txBody>
      </p:sp>
    </p:spTree>
    <p:extLst>
      <p:ext uri="{BB962C8B-B14F-4D97-AF65-F5344CB8AC3E}">
        <p14:creationId xmlns:p14="http://schemas.microsoft.com/office/powerpoint/2010/main" val="3588910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9336" y="116632"/>
            <a:ext cx="11809312" cy="6771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it-IT" sz="3600" dirty="0">
                <a:solidFill>
                  <a:srgbClr val="2E5496"/>
                </a:solidFill>
                <a:latin typeface="KDMJEQ+ErasITC-Bold"/>
                <a:cs typeface="KDMJEQ+ErasITC-Bold"/>
              </a:rPr>
              <a:t>Sistema sanzionatorio amministrativo – Affari legali – Contenzioso e rappresentanza in giudizio</a:t>
            </a:r>
          </a:p>
          <a:p>
            <a:pPr algn="ctr"/>
            <a:endParaRPr lang="it-IT" sz="40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/>
            <a:endParaRPr lang="it-IT" sz="2400" b="1" dirty="0">
              <a:solidFill>
                <a:schemeClr val="tx2"/>
              </a:solidFill>
              <a:latin typeface="DATGSD+ErasITC-Light" panose="020B0604020202020204" charset="0"/>
              <a:cs typeface="KDMJEQ+ErasITC-Bold"/>
            </a:endParaRPr>
          </a:p>
          <a:p>
            <a:pPr algn="ctr"/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VIOLAZIONI AL CODICE DELLA STRADA</a:t>
            </a:r>
            <a:r>
              <a:rPr lang="it-IT" sz="2400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	</a:t>
            </a:r>
          </a:p>
          <a:p>
            <a:pPr algn="ctr"/>
            <a:endParaRPr lang="it-IT" sz="2400" dirty="0">
              <a:solidFill>
                <a:srgbClr val="2E5496"/>
              </a:solidFill>
              <a:latin typeface="DATGSD+ErasITC-Light" panose="020B0604020202020204" charset="0"/>
              <a:cs typeface="KDMJEQ+ErasITC-Bold"/>
            </a:endParaRPr>
          </a:p>
          <a:p>
            <a:pPr algn="just"/>
            <a:r>
              <a:rPr lang="it-IT" sz="2400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      1)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Provvedimenti di </a:t>
            </a:r>
            <a:r>
              <a:rPr lang="it-IT" sz="2400" b="1" u="sng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sospensione patenti di guida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, di cui: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KDMJEQ+ErasITC-Bold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n. 310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per violazione dell’art. 186 C.d.S. - 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«Guida sotto l’influenza dell’alcool […]»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n. 70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per violazione dell’art. 187 C.d.S. - 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«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Guida dopo l’assunzione di sostanze stupefacenti»;</a:t>
            </a: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KDMJEQ+ErasITC-Bold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n. 250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per altre violazioni (art. 141 C.d.S. in tema di 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«Velocità»,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art.142 C.d.S. 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«Limiti di velocità»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, art.143 C.d.S. 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«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Posizione dei veicoli sulla carreggiata»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, art.145 C.d.S. sulla 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«Precedenza»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, 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etc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.).</a:t>
            </a:r>
            <a:endParaRPr lang="it-IT" sz="2400" b="1" dirty="0">
              <a:solidFill>
                <a:srgbClr val="2E5496"/>
              </a:solidFill>
              <a:latin typeface="DATGSD+ErasITC-Light" panose="020B0604020202020204" charset="0"/>
              <a:cs typeface="KDMJEQ+ErasITC-Bold"/>
            </a:endParaRPr>
          </a:p>
          <a:p>
            <a:pPr algn="just"/>
            <a:r>
              <a:rPr lang="it-IT" sz="2400" b="1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	</a:t>
            </a:r>
            <a:endParaRPr lang="it-IT" sz="2400" dirty="0">
              <a:solidFill>
                <a:srgbClr val="2E5496"/>
              </a:solidFill>
              <a:latin typeface="DATGSD+ErasITC-Light" panose="020B0604020202020204" charset="0"/>
              <a:cs typeface="KDMJEQ+ErasITC-Bold"/>
            </a:endParaRPr>
          </a:p>
          <a:p>
            <a:pPr algn="just"/>
            <a:endParaRPr lang="it-IT" sz="40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640616" y="6453336"/>
            <a:ext cx="457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12</a:t>
            </a:r>
          </a:p>
        </p:txBody>
      </p:sp>
      <p:sp>
        <p:nvSpPr>
          <p:cNvPr id="6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2D90CA2-5F67-51A8-860B-04344BABF1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196752"/>
            <a:ext cx="1219200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582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9336" y="116632"/>
            <a:ext cx="11809312" cy="5416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endParaRPr lang="it-IT" sz="40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/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VIOLAZIONI AL CODICE DELLA STRADA</a:t>
            </a:r>
          </a:p>
          <a:p>
            <a:pPr algn="ctr"/>
            <a:r>
              <a:rPr lang="it-IT" sz="2400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	</a:t>
            </a:r>
          </a:p>
          <a:p>
            <a:pPr algn="just"/>
            <a:r>
              <a:rPr lang="it-IT" sz="2400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	</a:t>
            </a: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KDMJEQ+ErasITC-Bold"/>
            </a:endParaRPr>
          </a:p>
          <a:p>
            <a:pPr algn="just"/>
            <a:r>
              <a:rPr lang="it-IT" sz="2400" b="1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        2)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Provvedimenti di </a:t>
            </a:r>
            <a:r>
              <a:rPr lang="it-IT" sz="2400" b="1" u="sng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revoca patenti di guida</a:t>
            </a:r>
            <a:r>
              <a:rPr lang="it-IT" sz="2400" b="1" u="sng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di cui: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KDMJEQ+ErasITC-Bold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n. 5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ai sensi dell’art. 120 C.d.S. -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 «Requisiti soggettivi per ottenere il rilascio dei titoli abilitativi […]»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n. 8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ai sensi dell’art. 213, comma 8, C.d.S. - 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«Misura cautelare del sequestro e sanzione accessoria della confisca amministrativa»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n. 30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ai sensi dell’art. 218, comma 6, C.d.S. - </a:t>
            </a:r>
            <a:r>
              <a:rPr lang="it-IT" sz="2400" i="1" dirty="0">
                <a:solidFill>
                  <a:schemeClr val="tx2"/>
                </a:solidFill>
                <a:latin typeface="DATGSD+ErasITC-Light" panose="020B0604020202020204" charset="0"/>
                <a:cs typeface="KDMJEQ+ErasITC-Bold"/>
              </a:rPr>
              <a:t>«Sanzione accessoria della sospensione della patente»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.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KDMJEQ+ErasITC-Bold"/>
              </a:rPr>
              <a:t>                                                 </a:t>
            </a:r>
          </a:p>
          <a:p>
            <a:pPr algn="just"/>
            <a:r>
              <a:rPr lang="it-IT" sz="2400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	</a:t>
            </a:r>
          </a:p>
          <a:p>
            <a:pPr algn="just"/>
            <a:r>
              <a:rPr lang="it-IT" sz="2400" dirty="0">
                <a:solidFill>
                  <a:srgbClr val="2E5496"/>
                </a:solidFill>
                <a:latin typeface="DATGSD+ErasITC-Light" panose="020B0604020202020204" charset="0"/>
                <a:cs typeface="KDMJEQ+ErasITC-Bold"/>
              </a:rPr>
              <a:t>		</a:t>
            </a:r>
            <a:endParaRPr lang="it-IT" sz="40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640616" y="6453336"/>
            <a:ext cx="457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13</a:t>
            </a:r>
          </a:p>
        </p:txBody>
      </p:sp>
      <p:sp>
        <p:nvSpPr>
          <p:cNvPr id="6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2D90CA2-5F67-51A8-860B-04344BABF1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052736"/>
            <a:ext cx="1219200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01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866" y="400765"/>
            <a:ext cx="7304543" cy="59920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63665" y="609826"/>
            <a:ext cx="9804947" cy="778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6873"/>
              </a:lnSpc>
              <a:spcBef>
                <a:spcPts val="0"/>
              </a:spcBef>
              <a:spcAft>
                <a:spcPts val="0"/>
              </a:spcAft>
            </a:pPr>
            <a:r>
              <a:rPr sz="3600" i="1" dirty="0">
                <a:solidFill>
                  <a:srgbClr val="2E5496"/>
                </a:solidFill>
                <a:latin typeface="KDMJEQ+ErasITC-Bold"/>
                <a:cs typeface="KDMJEQ+ErasITC-Bold"/>
              </a:rPr>
              <a:t>Dossier</a:t>
            </a:r>
            <a:r>
              <a:rPr sz="3600" dirty="0">
                <a:solidFill>
                  <a:srgbClr val="2E5496"/>
                </a:solidFill>
                <a:latin typeface="KDMJEQ+ErasITC-Bold"/>
                <a:cs typeface="KDMJEQ+ErasITC-Bold"/>
              </a:rPr>
              <a:t> </a:t>
            </a:r>
            <a:r>
              <a:rPr lang="it-IT" sz="3600" dirty="0">
                <a:solidFill>
                  <a:srgbClr val="2E5496"/>
                </a:solidFill>
                <a:latin typeface="KDMJEQ+ErasITC-Bold"/>
                <a:cs typeface="KDMJEQ+ErasITC-Bold"/>
              </a:rPr>
              <a:t>Prefettura</a:t>
            </a:r>
            <a:endParaRPr sz="36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665" y="2348880"/>
            <a:ext cx="9937104" cy="21559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schemeClr val="accent1"/>
              </a:solidFill>
              <a:latin typeface="AOOBRV+ErasITC-Medium"/>
              <a:cs typeface="AOOBRV+ErasITC-Medium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schemeClr val="accent1"/>
              </a:solidFill>
              <a:latin typeface="AOOBRV+ErasITC-Medium"/>
              <a:cs typeface="AOOBRV+ErasITC-Medium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dirty="0">
                <a:solidFill>
                  <a:schemeClr val="accent1"/>
                </a:solidFill>
                <a:latin typeface="AOOBRV+ErasITC-Medium"/>
                <a:cs typeface="AOOBRV+ErasITC-Medium"/>
              </a:rPr>
              <a:t>Il presente </a:t>
            </a:r>
            <a:r>
              <a:rPr lang="it-IT" sz="2400" i="1" dirty="0">
                <a:solidFill>
                  <a:schemeClr val="accent1"/>
                </a:solidFill>
                <a:latin typeface="AOOBRV+ErasITC-Medium"/>
                <a:cs typeface="AOOBRV+ErasITC-Medium"/>
              </a:rPr>
              <a:t>dossier</a:t>
            </a:r>
            <a:r>
              <a:rPr lang="it-IT" sz="2400" dirty="0">
                <a:solidFill>
                  <a:schemeClr val="accent1"/>
                </a:solidFill>
                <a:latin typeface="AOOBRV+ErasITC-Medium"/>
                <a:cs typeface="AOOBRV+ErasITC-Medium"/>
              </a:rPr>
              <a:t> offre un quadro sinottico e sintetico 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dirty="0">
                <a:solidFill>
                  <a:schemeClr val="accent1"/>
                </a:solidFill>
                <a:latin typeface="AOOBRV+ErasITC-Medium"/>
                <a:cs typeface="AOOBRV+ErasITC-Medium"/>
              </a:rPr>
              <a:t>delle principali attività e delle iniziative della Prefettura dell’Aquila</a:t>
            </a:r>
          </a:p>
        </p:txBody>
      </p:sp>
      <p:sp>
        <p:nvSpPr>
          <p:cNvPr id="5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B2CF7592-A7F6-5AA7-2427-0FD59617A4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344" y="1652173"/>
            <a:ext cx="11737304" cy="52747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568608" y="6453336"/>
            <a:ext cx="52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14</a:t>
            </a:r>
          </a:p>
        </p:txBody>
      </p:sp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B3B7C7C-88B8-A48D-68FA-8EC8E3950B25}"/>
              </a:ext>
            </a:extLst>
          </p:cNvPr>
          <p:cNvSpPr txBox="1"/>
          <p:nvPr/>
        </p:nvSpPr>
        <p:spPr>
          <a:xfrm>
            <a:off x="479376" y="260649"/>
            <a:ext cx="1152128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CIRCOLAZIONE E TRAFFICO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Rispetto ai provvedimenti prefettizi di sospensione del traffico veicolare, nell'anno 2024 sono stati trattati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48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fascicoli, di cui: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31 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ai sensi dell’art. 9 del C.d.S. in tema di </a:t>
            </a:r>
            <a:r>
              <a:rPr lang="it-IT" sz="2400" b="1" i="1" dirty="0">
                <a:solidFill>
                  <a:schemeClr val="tx2"/>
                </a:solidFill>
                <a:latin typeface="DATGSD+ErasITC-Light" panose="020B0604020202020204" charset="0"/>
              </a:rPr>
              <a:t>«competizioni sportive su strada»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ai sensi degli artt. 6 e 7 del C.d.S. in materia, rispettivamente, di </a:t>
            </a:r>
            <a:r>
              <a:rPr lang="it-IT" sz="2400" b="1" i="1" dirty="0">
                <a:solidFill>
                  <a:schemeClr val="tx2"/>
                </a:solidFill>
                <a:latin typeface="DATGSD+ErasITC-Light" panose="020B0604020202020204" charset="0"/>
              </a:rPr>
              <a:t>«regolamentazione della circolazione fuori dei centri abitati»</a:t>
            </a:r>
            <a:r>
              <a:rPr lang="it-IT" sz="2400" b="1" i="1" dirty="0">
                <a:solidFill>
                  <a:schemeClr val="accent1"/>
                </a:solidFill>
                <a:latin typeface="DATGSD+ErasITC-Light" panose="020B0604020202020204" charset="0"/>
              </a:rPr>
              <a:t>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e </a:t>
            </a:r>
            <a:r>
              <a:rPr lang="it-IT" sz="2400" b="1" i="1" dirty="0">
                <a:solidFill>
                  <a:schemeClr val="tx2"/>
                </a:solidFill>
                <a:latin typeface="DATGSD+ErasITC-Light" panose="020B0604020202020204" charset="0"/>
              </a:rPr>
              <a:t>«regolamentazione della circolazione nei centri abitati»;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in riferimento a manifestazioni non competitive;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4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in materia di comunicazioni di sospensione della circolazione da parte dei Comuni. 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Sono state inoltre predisposte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25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autorizzazioni alla circolazione dei mezzi superiori a 7,5 t. in deroga ai divieti previsti. 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È stato poi adottato il 1/12/2024 il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piano neve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per il 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2025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, all'esito di un percorso di condivisione con i 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</a:rPr>
              <a:t>partners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istituzionali e al rinnovo del Comitato Operativo di Viabilità, avvenuto nel mese di novembre 2024. 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908212D5-8770-8BF0-358E-FF57690AC9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92696"/>
            <a:ext cx="12192000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311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0" y="880324"/>
            <a:ext cx="8496944" cy="5341053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568608" y="6453336"/>
            <a:ext cx="52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15</a:t>
            </a:r>
          </a:p>
        </p:txBody>
      </p:sp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4E5B8F-1FB2-BD92-D382-E82E0BF31451}"/>
              </a:ext>
            </a:extLst>
          </p:cNvPr>
          <p:cNvSpPr txBox="1"/>
          <p:nvPr/>
        </p:nvSpPr>
        <p:spPr>
          <a:xfrm>
            <a:off x="191344" y="188639"/>
            <a:ext cx="11906508" cy="5573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UFFICIO ASSEGNI</a:t>
            </a:r>
          </a:p>
          <a:p>
            <a:pPr algn="ctr"/>
            <a:endParaRPr lang="it-IT" sz="2400" b="1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ctr"/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  	</a:t>
            </a:r>
          </a:p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	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Nell’anno 2024:</a:t>
            </a:r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pervenuti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573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rapporti di violazione;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emessi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330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atti di contestazione;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emesse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46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ordinanze di archiviazione;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emanate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215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ordinanze-ingiunzione, riferite a contestazioni degli anni 2022-2024;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emanate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ordinanze di rateazione;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trattati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7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ricorsi al Giudice di Pace, tuttora pendenti.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92118197-DB27-CD66-4D76-A1D6DA9ACC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36712"/>
            <a:ext cx="12192000" cy="46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137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568608" y="6453336"/>
            <a:ext cx="52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16</a:t>
            </a:r>
          </a:p>
        </p:txBody>
      </p:sp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1C78B7D-AEE6-E6DD-6812-B6DCAB564263}"/>
              </a:ext>
            </a:extLst>
          </p:cNvPr>
          <p:cNvSpPr txBox="1"/>
          <p:nvPr/>
        </p:nvSpPr>
        <p:spPr>
          <a:xfrm>
            <a:off x="118977" y="188640"/>
            <a:ext cx="11978875" cy="6127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CARTELLE DI PAGAMENTO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ctr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 	</a:t>
            </a:r>
          </a:p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Nel corso del 2024 sono pervenuti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176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ricorsi al Prefetto per cartelle di pagamento, 	di cui: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160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definiti; 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16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pendenti.</a:t>
            </a:r>
          </a:p>
          <a:p>
            <a:pPr lvl="2" algn="just">
              <a:lnSpc>
                <a:spcPct val="150000"/>
              </a:lnSpc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lvl="2"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Sono stati complessivamente incardinati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47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giudizi dinanzi all’Ufficio del Giudice di Pace e al Tribunale relativi a cartelle di pagamento, di cui: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34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definiti;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13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pendenti.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170E5669-65B8-E2FA-6B47-88C5BD8BF6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113" y="692696"/>
            <a:ext cx="12192000" cy="36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78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568608" y="6453336"/>
            <a:ext cx="52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17</a:t>
            </a:r>
          </a:p>
        </p:txBody>
      </p:sp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CE51AB5-0646-02E9-35C1-A35B9AC42173}"/>
              </a:ext>
            </a:extLst>
          </p:cNvPr>
          <p:cNvSpPr txBox="1"/>
          <p:nvPr/>
        </p:nvSpPr>
        <p:spPr>
          <a:xfrm>
            <a:off x="407368" y="38522"/>
            <a:ext cx="1137726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UFFICIO RUOLI</a:t>
            </a:r>
          </a:p>
          <a:p>
            <a:pPr algn="ctr"/>
            <a:endParaRPr lang="it-IT" sz="2400" b="1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ctr"/>
            <a:endParaRPr lang="it-IT" sz="2400" b="1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L’ufficio competente sta attualmente trattando le richieste di iscrizione a ruolo pervenute nel 2024. 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Nell'anno 2024 sono stati iscritti a ruolo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643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verbali,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550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ordinanze-ingiunzione per violazioni depenalizzate (al di fuori della circolazione stradale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)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,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300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ordinanze di recupero delle spese di custodia dei veicoli sequestrati, 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n.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100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ordinanze-ingiunzione per violazioni del Codice della Strada 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56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per violazioni depenalizzate di altra natura.</a:t>
            </a:r>
            <a:endParaRPr lang="it-IT" sz="2400" b="1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ctr"/>
            <a:endParaRPr lang="it-IT" sz="2400" b="1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ctr"/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SPEDIZIONE ATTI </a:t>
            </a:r>
          </a:p>
          <a:p>
            <a:pPr algn="ctr"/>
            <a:endParaRPr lang="it-IT" sz="2400" b="1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L’Ufficio competente cura, per ogni Area della Prefettura, la spedizione degli atti  in modalità cartacea, in tutte le ipotesi in cui non è possibile notificare con posta elettronica certificata. 	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Nel corso dell'anno 2024 sono stati trattati in media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250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atti al mese. 	 </a:t>
            </a:r>
          </a:p>
          <a:p>
            <a:pPr algn="ctr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4ACBE17-38CE-2DEB-4193-EB650A933D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448543"/>
            <a:ext cx="12192000" cy="53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087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9336" y="0"/>
            <a:ext cx="11809312" cy="1169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it-IT" sz="3600" dirty="0">
                <a:solidFill>
                  <a:srgbClr val="2E5496"/>
                </a:solidFill>
                <a:latin typeface="KDMJEQ+ErasITC-Bold"/>
                <a:cs typeface="KDMJEQ+ErasITC-Bold"/>
              </a:rPr>
              <a:t>Immigrazione</a:t>
            </a:r>
          </a:p>
          <a:p>
            <a:pPr algn="ctr"/>
            <a:endParaRPr lang="it-IT" sz="40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496600" y="6453336"/>
            <a:ext cx="601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18</a:t>
            </a:r>
          </a:p>
        </p:txBody>
      </p:sp>
      <p:sp>
        <p:nvSpPr>
          <p:cNvPr id="6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E8AECFF-295F-A4CA-3F0A-92FB3A4B5A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6" y="626284"/>
            <a:ext cx="12192000" cy="369332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FE9CC45-8B9C-CD33-2E2F-AAF9A44F40C9}"/>
              </a:ext>
            </a:extLst>
          </p:cNvPr>
          <p:cNvSpPr txBox="1"/>
          <p:nvPr/>
        </p:nvSpPr>
        <p:spPr>
          <a:xfrm>
            <a:off x="407368" y="1772817"/>
            <a:ext cx="1169048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Nel corso dell’anno 2024 sono stati adottati: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142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provvedimenti di espulsione di cittadini stranieri;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provvedimenti di allontanamento di cittadini UE.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lvl="1"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Sono state, inoltre, eseguite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29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visite ispettive nei Centri di Accoglienza Straordinaria (CAS) per richiedenti asilo.</a:t>
            </a:r>
          </a:p>
          <a:p>
            <a:pPr lvl="1" algn="just"/>
            <a:endParaRPr lang="it-IT" sz="2400" b="1" dirty="0">
              <a:solidFill>
                <a:schemeClr val="accent1"/>
              </a:solidFill>
              <a:latin typeface="DATGSD+ErasITC-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86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9336" y="0"/>
            <a:ext cx="11809312" cy="1169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endParaRPr lang="it-IT" sz="36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/>
            <a:endParaRPr lang="it-IT" sz="40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496600" y="6453336"/>
            <a:ext cx="601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19</a:t>
            </a:r>
          </a:p>
        </p:txBody>
      </p:sp>
      <p:sp>
        <p:nvSpPr>
          <p:cNvPr id="6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E8AECFF-295F-A4CA-3F0A-92FB3A4B5A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84139"/>
            <a:ext cx="12192000" cy="369332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FE9CC45-8B9C-CD33-2E2F-AAF9A44F40C9}"/>
              </a:ext>
            </a:extLst>
          </p:cNvPr>
          <p:cNvSpPr txBox="1"/>
          <p:nvPr/>
        </p:nvSpPr>
        <p:spPr>
          <a:xfrm>
            <a:off x="-2" y="692696"/>
            <a:ext cx="12192001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Nel corso dell’anno 2024 si sono tenute: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riunioni del Tavolo regionale di coordinamento dei flussi migratori non programmati;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riunioni del relativo Gruppo tematico tecnico;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riunione del Consiglio Territoriale per l’Immigrazione;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riunione del Tavolo per i minori ospitati nelle comunità della provincia dell’Aquila;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riunione del Tavolo per l’inserimento dei minori stranieri non accompagnati nel mercato del lavoro in provincia dell’Aquila;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riunione del Tavolo tecnico sulle vulnerabilità;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riunione della Commissione prefettizia sui parametri dei Centri di Accoglienza Straordinaria (CAS). </a:t>
            </a:r>
          </a:p>
          <a:p>
            <a:pPr lvl="1"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lvl="1" algn="just"/>
            <a:endParaRPr lang="it-IT" sz="2400" b="1" dirty="0">
              <a:solidFill>
                <a:schemeClr val="accent1"/>
              </a:solidFill>
              <a:latin typeface="DATGSD+ErasITC-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840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9336" y="0"/>
            <a:ext cx="11809312" cy="1169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endParaRPr lang="it-IT" sz="36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/>
            <a:endParaRPr lang="it-IT" sz="40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496600" y="6453336"/>
            <a:ext cx="601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20</a:t>
            </a:r>
          </a:p>
        </p:txBody>
      </p:sp>
      <p:sp>
        <p:nvSpPr>
          <p:cNvPr id="6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E8AECFF-295F-A4CA-3F0A-92FB3A4B5A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84139"/>
            <a:ext cx="12192000" cy="369332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FE9CC45-8B9C-CD33-2E2F-AAF9A44F40C9}"/>
              </a:ext>
            </a:extLst>
          </p:cNvPr>
          <p:cNvSpPr txBox="1"/>
          <p:nvPr/>
        </p:nvSpPr>
        <p:spPr>
          <a:xfrm>
            <a:off x="-2" y="692696"/>
            <a:ext cx="12192001" cy="5019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lvl="1" algn="just">
              <a:lnSpc>
                <a:spcPct val="150000"/>
              </a:lnSpc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Sono stati inoltre sottoscritti: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il Protocollo d’intesa per l’istituzione della Sezione Territoriale della rete del lavoro agricolo di qualità, cui ha fatto seguito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riunione operativa;</a:t>
            </a:r>
          </a:p>
          <a:p>
            <a:pPr lvl="2" algn="just">
              <a:lnSpc>
                <a:spcPct val="150000"/>
              </a:lnSpc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il Protocollo d’intesa per favorire l’inserimento socio-lavorativo di richiedenti asilo e titolari di protezione internazionale e altri cittadini stranieri in condizioni di vulnerabilità nel territorio della provincia dell’Aquila, cui hanno fatto seguito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riunioni.</a:t>
            </a:r>
          </a:p>
        </p:txBody>
      </p:sp>
    </p:spTree>
    <p:extLst>
      <p:ext uri="{BB962C8B-B14F-4D97-AF65-F5344CB8AC3E}">
        <p14:creationId xmlns:p14="http://schemas.microsoft.com/office/powerpoint/2010/main" val="632444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432969"/>
            <a:ext cx="7344816" cy="599206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496600" y="6453336"/>
            <a:ext cx="601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21</a:t>
            </a:r>
          </a:p>
        </p:txBody>
      </p:sp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8ED4FFB-E1A8-F84B-783B-1D3FE2091D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980728"/>
            <a:ext cx="12192000" cy="79208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E9A0CB64-14A4-2ACB-9DCE-69CC81DE076D}"/>
              </a:ext>
            </a:extLst>
          </p:cNvPr>
          <p:cNvSpPr txBox="1"/>
          <p:nvPr/>
        </p:nvSpPr>
        <p:spPr>
          <a:xfrm>
            <a:off x="-3358" y="-125156"/>
            <a:ext cx="1219200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chemeClr val="tx2"/>
                </a:solidFill>
                <a:latin typeface="KDMJEQ+ErasITC-Bold" panose="020B0604020202020204" charset="0"/>
              </a:rPr>
              <a:t>Area V - Protezione Civile - Difesa Civile e Coordinamento Soccorso Pubblico</a:t>
            </a:r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	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Nell’anno 2024 sono stati predisposti: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opuscoli informativi intitolati </a:t>
            </a:r>
            <a:r>
              <a:rPr lang="it-IT" sz="2400" b="1" i="1" dirty="0">
                <a:solidFill>
                  <a:schemeClr val="accent1"/>
                </a:solidFill>
                <a:latin typeface="DATGSD+ErasITC-Light" panose="020B0604020202020204" charset="0"/>
              </a:rPr>
              <a:t>«Montagna consapevole»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per la sicurezza in montagna, di cui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per la stagione estiva 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per la stagione invernale;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Protocollo operativo integrato per la prevenzione degli incendi boschivi nel territorio del Monte Morrone.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Si è provveduto all’espletamento di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15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operazioni di bonifica di ordigni bellici con l’attivazione degli artificieri per il tramite del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COMFOP SUD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.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Si è proceduto a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15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attivazioni del Piano provinciale per la ricerca delle persone scomparse.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  <a:endParaRPr lang="it-IT" sz="2400" dirty="0">
              <a:solidFill>
                <a:schemeClr val="tx2"/>
              </a:solidFill>
              <a:latin typeface="DATGSD+ErasITC-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885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496600" y="6453336"/>
            <a:ext cx="601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22</a:t>
            </a:r>
          </a:p>
        </p:txBody>
      </p:sp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06928D5-FE8C-8E5A-761D-9473A5B0BC85}"/>
              </a:ext>
            </a:extLst>
          </p:cNvPr>
          <p:cNvSpPr txBox="1"/>
          <p:nvPr/>
        </p:nvSpPr>
        <p:spPr>
          <a:xfrm>
            <a:off x="263352" y="-99392"/>
            <a:ext cx="11449272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defRPr/>
            </a:pPr>
            <a:endParaRPr lang="it-IT" noProof="0" dirty="0">
              <a:solidFill>
                <a:srgbClr val="313131"/>
              </a:solidFill>
              <a:latin typeface="Roboto" panose="02000000000000000000" pitchFamily="2" charset="0"/>
            </a:endParaRPr>
          </a:p>
          <a:p>
            <a:pPr lvl="1" algn="just">
              <a:defRPr/>
            </a:pPr>
            <a:endParaRPr lang="it-IT" sz="2400" noProof="0" dirty="0">
              <a:solidFill>
                <a:srgbClr val="313131"/>
              </a:solidFill>
              <a:latin typeface="Roboto" panose="02000000000000000000" pitchFamily="2" charset="0"/>
            </a:endParaRPr>
          </a:p>
          <a:p>
            <a:pPr lvl="1" algn="just">
              <a:defRPr/>
            </a:pPr>
            <a:endParaRPr kumimoji="0" lang="it-IT" sz="2400" b="0" i="0" u="none" strike="noStrike" kern="1200" cap="none" spc="0" normalizeH="0" baseline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b="0" i="0" dirty="0">
                <a:solidFill>
                  <a:schemeClr val="accent1"/>
                </a:solidFill>
                <a:effectLst/>
                <a:latin typeface="DATGSD+ErasITC-Light" panose="020B0604020202020204" charset="0"/>
              </a:rPr>
              <a:t>	Si è proceduto all’approvazione dell’aggiornamento del Piano di Emergenza Esterna dei Laboratori Nazionali del Gran Sasso (LNGS) dell’Istituto Nazionale di Fisica Nucleare (INFN).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Si è inoltre provveduto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all’aggiornamento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 del Piano di Emergenza Esterna dello stabilimento di soglia inferiore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«LFoundry s.r.l.»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di Avezzano, attualmente in fase di consultazione della popolazione.</a:t>
            </a:r>
            <a:endParaRPr kumimoji="0" lang="it-IT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  <a:p>
            <a:pPr algn="just"/>
            <a:endParaRPr lang="it-IT" sz="2400" b="0" i="0" dirty="0">
              <a:solidFill>
                <a:srgbClr val="313131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it-IT" sz="2400" dirty="0">
                <a:solidFill>
                  <a:srgbClr val="313131"/>
                </a:solidFill>
                <a:latin typeface="Roboto" panose="02000000000000000000" pitchFamily="2" charset="0"/>
              </a:rPr>
              <a:t>	</a:t>
            </a:r>
            <a:r>
              <a:rPr lang="it-IT" sz="2400" b="0" i="0" dirty="0">
                <a:solidFill>
                  <a:schemeClr val="accent1"/>
                </a:solidFill>
                <a:effectLst/>
                <a:latin typeface="DATGSD+ErasITC-Light" panose="020B0604020202020204" charset="0"/>
              </a:rPr>
              <a:t>Si è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infine </a:t>
            </a:r>
            <a:r>
              <a:rPr lang="it-IT" sz="2400" b="0" i="0" dirty="0">
                <a:solidFill>
                  <a:schemeClr val="accent1"/>
                </a:solidFill>
                <a:effectLst/>
                <a:latin typeface="DATGSD+ErasITC-Light" panose="020B0604020202020204" charset="0"/>
              </a:rPr>
              <a:t>proceduto alla redazione dei Piani di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 Emergenza Esterna </a:t>
            </a:r>
            <a:r>
              <a:rPr lang="it-IT" sz="2400" dirty="0">
                <a:solidFill>
                  <a:srgbClr val="4F81BD"/>
                </a:solidFill>
                <a:latin typeface="DATGSD+ErasITC-Light" panose="020B0604020202020204" charset="0"/>
              </a:rPr>
              <a:t>relativi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agli impianti di stoccaggio e trattamento rifiuti CO.GE.SA. S.p.a. (Sulmona) e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«Metalli ferrosi RECCHIA S.A.S.»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DATGSD+ErasITC-Light" panose="020B0604020202020204" charset="0"/>
                <a:ea typeface="+mn-ea"/>
                <a:cs typeface="+mn-cs"/>
              </a:rPr>
              <a:t>(Raiano).</a:t>
            </a:r>
          </a:p>
          <a:p>
            <a:pPr algn="just"/>
            <a:endParaRPr lang="it-IT" sz="2400" b="0" i="0" dirty="0">
              <a:solidFill>
                <a:schemeClr val="accent1"/>
              </a:solidFill>
              <a:effectLst/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       </a:t>
            </a:r>
            <a:endParaRPr lang="it-IT" sz="2400" b="0" i="0" dirty="0">
              <a:solidFill>
                <a:schemeClr val="accent1"/>
              </a:solidFill>
              <a:effectLst/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  <a:endParaRPr lang="it-IT" sz="2400" b="0" i="0" dirty="0">
              <a:solidFill>
                <a:schemeClr val="accent1"/>
              </a:solidFill>
              <a:effectLst/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F2FE248-3282-DCE2-EE3F-3F4ECEFB76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16632"/>
            <a:ext cx="1219200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89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graphicFrame>
        <p:nvGraphicFramePr>
          <p:cNvPr id="26" name="Tabel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610385"/>
              </p:ext>
            </p:extLst>
          </p:nvPr>
        </p:nvGraphicFramePr>
        <p:xfrm>
          <a:off x="1775520" y="620688"/>
          <a:ext cx="7704856" cy="505503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600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INDICE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Pag.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977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Ufficio del Vicario del Prefetto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      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390633"/>
                  </a:ext>
                </a:extLst>
              </a:tr>
              <a:tr h="412419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Gabinetto del Prefetto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      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18247"/>
                  </a:ext>
                </a:extLst>
              </a:tr>
              <a:tr h="63146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Ordine e sicurezza pubblica e tutela della legalità territoriale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solidFill>
                          <a:srgbClr val="002060"/>
                        </a:solidFill>
                        <a:latin typeface="DATGSD+ErasITC-Ligh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      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3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Raccordo e collaborazione con gli enti locali –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Consultazioni elettorali e referendum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solidFill>
                          <a:srgbClr val="002060"/>
                        </a:solidFill>
                        <a:latin typeface="DATGSD+ErasITC-Ligh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     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208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Sistema sanzionatorio amministrativo – Affari legali – Contenzioso e rappresentanza in giudizio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solidFill>
                          <a:srgbClr val="002060"/>
                        </a:solidFill>
                        <a:latin typeface="DATGSD+ErasITC-Ligh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      12</a:t>
                      </a:r>
                      <a:endParaRPr lang="it-IT" dirty="0">
                        <a:solidFill>
                          <a:srgbClr val="002060"/>
                        </a:solidFill>
                        <a:latin typeface="DATGSD+ErasITC-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128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Immigrazione</a:t>
                      </a:r>
                    </a:p>
                    <a:p>
                      <a:endParaRPr lang="it-IT" dirty="0">
                        <a:solidFill>
                          <a:srgbClr val="002060"/>
                        </a:solidFill>
                        <a:latin typeface="DATGSD+ErasITC-Ligh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      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460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Protezione Civile, Difesa Civile e Coordinamento del Soccorso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2060"/>
                          </a:solidFill>
                          <a:latin typeface="DATGSD+ErasITC-Light" panose="020B0604020202020204" charset="0"/>
                        </a:rPr>
                        <a:t>      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1"/>
          <p:cNvSpPr/>
          <p:nvPr/>
        </p:nvSpPr>
        <p:spPr>
          <a:xfrm>
            <a:off x="1" y="5941630"/>
            <a:ext cx="2443042" cy="8767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CasellaDiTesto 5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432969"/>
            <a:ext cx="6335017" cy="599206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79376" y="188640"/>
            <a:ext cx="11233248" cy="92338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2278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800" dirty="0">
                <a:solidFill>
                  <a:schemeClr val="tx2"/>
                </a:solidFill>
                <a:latin typeface="KDMJEQ+ErasITC-Bold" panose="020B0604020202020204" charset="0"/>
                <a:cs typeface="AOOBRV+ErasITC-Medium"/>
              </a:rPr>
              <a:t>Linee generali di indirizzo</a:t>
            </a:r>
          </a:p>
          <a:p>
            <a:pPr marL="0" marR="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schemeClr val="tx2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tx2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Analisi diversificata delle questioni connesse alla tematica della sicurezza in funzione delle peculiarità proprie del capoluogo, del territorio marsicano, della Valle Peligna e dell’Alto Sangro;</a:t>
            </a: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specifica attenzione rivolta al fenomeno della sicurezza urbana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nei centri urbani e nei centri storici delle città dell’Aquila, di Avezzano e di Sulmona;</a:t>
            </a: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promozione del controllo di vicinato e implementazione dei progetti di videosorveglianza;</a:t>
            </a: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sensibilizzazione sulla tematica della sicurezza stradale e intensificazione dei controlli su strada, in particolare durante la stagione estiva, in considerazione dei maggiori flussi veicolari;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0" marR="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schemeClr val="tx2"/>
              </a:solidFill>
              <a:latin typeface="DATGSD+ErasITC-Light" panose="020B0604020202020204" charset="0"/>
              <a:cs typeface="AOOBRV+ErasITC-Medium"/>
            </a:endParaRPr>
          </a:p>
        </p:txBody>
      </p:sp>
      <p:sp>
        <p:nvSpPr>
          <p:cNvPr id="5" name="object 1"/>
          <p:cNvSpPr/>
          <p:nvPr/>
        </p:nvSpPr>
        <p:spPr>
          <a:xfrm>
            <a:off x="-1" y="6103733"/>
            <a:ext cx="2551445" cy="7542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7" name="CasellaDiTesto 6"/>
          <p:cNvSpPr txBox="1"/>
          <p:nvPr/>
        </p:nvSpPr>
        <p:spPr>
          <a:xfrm>
            <a:off x="-1" y="6468412"/>
            <a:ext cx="2551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57DC5CB-CA52-212B-1A5F-EA68252FC5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620688"/>
            <a:ext cx="12192000" cy="40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19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432969"/>
            <a:ext cx="7304543" cy="5992061"/>
          </a:xfrm>
          <a:prstGeom prst="rect">
            <a:avLst/>
          </a:prstGeom>
        </p:spPr>
      </p:pic>
      <p:sp>
        <p:nvSpPr>
          <p:cNvPr id="5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A2926B7-5D70-5B95-3130-A0A19253B5E1}"/>
              </a:ext>
            </a:extLst>
          </p:cNvPr>
          <p:cNvSpPr txBox="1"/>
          <p:nvPr/>
        </p:nvSpPr>
        <p:spPr>
          <a:xfrm>
            <a:off x="407368" y="908720"/>
            <a:ext cx="11665296" cy="6079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implementazione dei provvedimenti di espulsione di cittadini stranieri e delle visite ispettive nei centri per richiedenti asilo;</a:t>
            </a: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promozione di iniziative di sensibilizzazione e responsabilizzazione in molteplici ambiti (prevenzione delle truffe ai danni delle persone anziane; sicurezza in montagna; prevenzione del fenomeno dell’usura e dell’estorsione);</a:t>
            </a: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innalzamento dell’attenzione in materia di misure di </a:t>
            </a:r>
            <a:r>
              <a:rPr lang="it-IT" sz="2400" i="1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safety and security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in occasione di manifestazioni pubbliche;</a:t>
            </a: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ascolto delle esigenze e delle problematiche del territorio, in linea con le funzioni della Conferenza Provinciale Permanente;</a:t>
            </a:r>
          </a:p>
          <a:p>
            <a:pPr marR="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srgbClr val="FF0000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342900" marR="0" indent="-342900" algn="just">
              <a:lnSpc>
                <a:spcPts val="2278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8243D2A-DCAB-6207-E110-BE69EC870B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188639"/>
            <a:ext cx="12192000" cy="62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89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432969"/>
            <a:ext cx="7304543" cy="5992061"/>
          </a:xfrm>
          <a:prstGeom prst="rect">
            <a:avLst/>
          </a:prstGeom>
        </p:spPr>
      </p:pic>
      <p:sp>
        <p:nvSpPr>
          <p:cNvPr id="5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CasellaDiTesto 6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EFDCD13-C450-06DB-64B9-3C1F17E92026}"/>
              </a:ext>
            </a:extLst>
          </p:cNvPr>
          <p:cNvSpPr txBox="1"/>
          <p:nvPr/>
        </p:nvSpPr>
        <p:spPr>
          <a:xfrm>
            <a:off x="623392" y="548680"/>
            <a:ext cx="1137726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  <a:cs typeface="AOOBRV+ErasITC-Medium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  <a:cs typeface="AOOBRV+ErasITC-Medium"/>
              </a:rPr>
              <a:t>promozione di iniziative funzionali a realizzare un maggiore raccordo a livello regionale tra Prefetture (Conferenza regionale delle Autorità di Pubblica Sicurezza; Protocollo di intesa per l’identificazione di cadaveri senza nome; Protocollo di collaborazione interistituzionale tra le Prefetture dei capoluoghi abruzzesi e la Procura Distrettuale Antimafia dell’Aquila);</a:t>
            </a:r>
            <a:endParaRPr lang="it-IT" sz="2400" dirty="0">
              <a:solidFill>
                <a:srgbClr val="FF0000"/>
              </a:solidFill>
              <a:latin typeface="DATGSD+ErasITC-Light" panose="020B0604020202020204" charset="0"/>
              <a:cs typeface="AOOBRV+ErasITC-Medium"/>
            </a:endParaRP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capillare monitoraggio, con il supporto del Gruppo Interforze Antimafia, finalizzato alla prevenzione di tentativi di infiltrazione malavitosa nel tessuto economico provinciale. 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247C8EB6-C8EF-B161-026F-05DC4C7440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329" y="332656"/>
            <a:ext cx="12192001" cy="63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432969"/>
            <a:ext cx="9145016" cy="5516311"/>
          </a:xfrm>
          <a:prstGeom prst="rect">
            <a:avLst/>
          </a:prstGeom>
        </p:spPr>
      </p:pic>
      <p:sp>
        <p:nvSpPr>
          <p:cNvPr id="5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59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2C6FDF3-0259-E5EE-9557-4EED598EA343}"/>
              </a:ext>
            </a:extLst>
          </p:cNvPr>
          <p:cNvSpPr txBox="1"/>
          <p:nvPr/>
        </p:nvSpPr>
        <p:spPr>
          <a:xfrm>
            <a:off x="263352" y="116632"/>
            <a:ext cx="11665296" cy="8032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solidFill>
                  <a:schemeClr val="tx2"/>
                </a:solidFill>
                <a:latin typeface="KDMJEQ+ErasITC-Bold" panose="020B0604020202020204" charset="0"/>
              </a:rPr>
              <a:t>Ufficio del Vicario del Prefetto</a:t>
            </a:r>
          </a:p>
          <a:p>
            <a:pPr algn="just"/>
            <a:endParaRPr lang="it-IT" sz="2800" dirty="0">
              <a:solidFill>
                <a:schemeClr val="tx2"/>
              </a:solidFill>
              <a:latin typeface="KDMJEQ+ErasITC-Bold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I progetti PNRR attivi sul territorio sono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1773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e l'ammontare complessivo delle risorse investite è pari a circa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800 mln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di euro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(Fondi PNRR e Fondo Opere Indifferibili).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In particolare, relativamente agli investimenti di Rigenerazione Urbana a titolarità del Ministero dell’Interno, i progetti in atto sono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5,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di cui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nel Comune dell’Aquila,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nel Comune di Sulmona e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nel Comune di Avezzano, per un totale di risorse investite pari a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30.091.192,00</a:t>
            </a:r>
            <a:r>
              <a:rPr lang="it-IT" sz="2400" b="1" dirty="0">
                <a:solidFill>
                  <a:schemeClr val="accent1"/>
                </a:solidFill>
                <a:latin typeface="DATGSD+ErasITC-Light" panose="020B0604020202020204" charset="0"/>
              </a:rPr>
              <a:t>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mln di euro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(Fondi PNRR e Fondo Opere Indifferibili), di cui circa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7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mln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di euro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già erogati alla data di giugno 2024.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I progetti PNRR, che risultano essere conclusi ovvero collaudati al 13 dicembre 2024, sono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853</a:t>
            </a:r>
            <a:r>
              <a:rPr lang="it-IT" sz="2400" dirty="0">
                <a:solidFill>
                  <a:schemeClr val="tx2"/>
                </a:solidFill>
                <a:latin typeface="DATGSD+ErasITC-Light" panose="020B0604020202020204" charset="0"/>
              </a:rPr>
              <a:t>. </a:t>
            </a:r>
          </a:p>
          <a:p>
            <a:pPr algn="just"/>
            <a:endParaRPr lang="it-IT" sz="28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Dal momento della sua costituzione, si sono tenute ad oggi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riunioni della Cabina di regia per il monitoraggio degli interventi previsti dal PNRR.</a:t>
            </a:r>
          </a:p>
          <a:p>
            <a:pPr algn="just"/>
            <a:endParaRPr lang="it-IT" sz="2800" dirty="0">
              <a:solidFill>
                <a:schemeClr val="tx2"/>
              </a:solidFill>
              <a:latin typeface="DATGSD+ErasITC-Light" panose="020B0604020202020204" charset="0"/>
            </a:endParaRPr>
          </a:p>
          <a:p>
            <a:pPr algn="just"/>
            <a:endParaRPr lang="it-IT" sz="2800" dirty="0">
              <a:solidFill>
                <a:schemeClr val="tx2"/>
              </a:solidFill>
              <a:latin typeface="KDMJEQ+ErasITC-Bold" panose="020B06040202020202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tx2"/>
              </a:solidFill>
              <a:latin typeface="KDMJEQ+ErasITC-Bold" panose="020B0604020202020204" charset="0"/>
            </a:endParaRPr>
          </a:p>
          <a:p>
            <a:pPr algn="just"/>
            <a:endParaRPr lang="it-IT" sz="2800" dirty="0">
              <a:solidFill>
                <a:schemeClr val="tx2"/>
              </a:solidFill>
              <a:latin typeface="KDMJEQ+ErasITC-Bold" panose="020B060402020202020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5EC15FD-2B9F-3E78-262F-C3884D4315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0" y="764704"/>
            <a:ext cx="12192000" cy="3693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342719"/>
            <a:ext cx="9433048" cy="59920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9336" y="116632"/>
            <a:ext cx="11809312" cy="3122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6185"/>
              </a:lnSpc>
            </a:pPr>
            <a:endParaRPr lang="it-IT" sz="44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>
              <a:lnSpc>
                <a:spcPts val="6185"/>
              </a:lnSpc>
            </a:pPr>
            <a:endParaRPr lang="it-IT" sz="28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>
              <a:lnSpc>
                <a:spcPts val="6185"/>
              </a:lnSpc>
            </a:pPr>
            <a:endParaRPr lang="it-IT" sz="4400" dirty="0">
              <a:solidFill>
                <a:srgbClr val="2E5496"/>
              </a:solidFill>
              <a:latin typeface="KDMJEQ+ErasITC-Bold"/>
              <a:cs typeface="KDMJEQ+ErasITC-Bold"/>
            </a:endParaRPr>
          </a:p>
          <a:p>
            <a:pPr algn="ctr">
              <a:lnSpc>
                <a:spcPts val="6185"/>
              </a:lnSpc>
            </a:pPr>
            <a:endParaRPr sz="4400" dirty="0">
              <a:solidFill>
                <a:srgbClr val="2E5496"/>
              </a:solidFill>
              <a:latin typeface="KDMJEQ+ErasITC-Bold"/>
              <a:cs typeface="KDMJEQ+ErasITC-Bold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2</a:t>
            </a:r>
          </a:p>
        </p:txBody>
      </p:sp>
      <p:sp>
        <p:nvSpPr>
          <p:cNvPr id="5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1DC0945-E3C0-550F-AC1B-E6EAE8610774}"/>
              </a:ext>
            </a:extLst>
          </p:cNvPr>
          <p:cNvSpPr txBox="1"/>
          <p:nvPr/>
        </p:nvSpPr>
        <p:spPr>
          <a:xfrm>
            <a:off x="263352" y="116632"/>
            <a:ext cx="11665296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solidFill>
                  <a:schemeClr val="tx2"/>
                </a:solidFill>
                <a:latin typeface="KDMJEQ+ErasITC-Bold" panose="020B0604020202020204" charset="0"/>
              </a:rPr>
              <a:t>  Ufficio del Vicario del Prefetto</a:t>
            </a:r>
          </a:p>
          <a:p>
            <a:pPr algn="ctr"/>
            <a:r>
              <a:rPr lang="it-IT" sz="2400" i="1" dirty="0">
                <a:solidFill>
                  <a:schemeClr val="tx2"/>
                </a:solidFill>
                <a:latin typeface="KDMJEQ+ErasITC-Bold" panose="020B0604020202020204" charset="0"/>
              </a:rPr>
              <a:t>Sezione Regionale Albo Segretari Comunali e Provinciali</a:t>
            </a:r>
          </a:p>
          <a:p>
            <a:pPr algn="ctr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ctr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305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comuni dell’Abruzzo le sedi di segreteria attualmente esistenti, tra singole e convenzionate, sono pari a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234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, suddivise come segue: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8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sedi di classe 1°A (sedi di comuni con popolazione superiore a 250.000 abitanti o capoluoghi di provincia ovvero sedi di amministrazioni provinciali);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9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sedi di classe 1°B (sedi di comuni con popolazione da 65.001 a 250.000 abitanti);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20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sedi di classe II° (sedi di comuni con popolazione da 10.001 a 65.000 abitanti);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39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sedi di classe III° (sedi di comuni con popolazione da 3.001 a 10.000 abitanti);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158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sedi di classe IV° (sedi di comuni con popolazione fino a 3.000 abitanti)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.</a:t>
            </a:r>
          </a:p>
          <a:p>
            <a:pPr algn="just"/>
            <a:endParaRPr lang="it-IT" sz="2400" i="1" dirty="0">
              <a:solidFill>
                <a:schemeClr val="tx2"/>
              </a:solidFill>
              <a:latin typeface="KDMJEQ+ErasITC-Bold" panose="020B0604020202020204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2A2F4E8-C7B7-CAFD-6CD7-D785A0C46E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340768"/>
            <a:ext cx="12192000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876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-1" y="5839968"/>
            <a:ext cx="2591679" cy="1018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91" y="432969"/>
            <a:ext cx="5325218" cy="599206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712624" y="6453336"/>
            <a:ext cx="38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2E5496"/>
                </a:solidFill>
              </a:rPr>
              <a:t>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18977" y="6425030"/>
            <a:ext cx="244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pc="-16" dirty="0">
                <a:solidFill>
                  <a:srgbClr val="2E5496"/>
                </a:solidFill>
                <a:latin typeface="Edwardian Script ITC" panose="030303020407070D0804" pitchFamily="66" charset="0"/>
                <a:cs typeface="AOOBRV+ErasITC-Medium"/>
              </a:rPr>
              <a:t>Prefettura dell’Aquila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3DD860C-1AA5-DECB-FEA5-477CB374FAD8}"/>
              </a:ext>
            </a:extLst>
          </p:cNvPr>
          <p:cNvSpPr txBox="1"/>
          <p:nvPr/>
        </p:nvSpPr>
        <p:spPr>
          <a:xfrm>
            <a:off x="263352" y="908720"/>
            <a:ext cx="1159328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Nel periodo dal 1 gennaio 2024 al 20 dicembre 2024 sono stati conferiti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1.530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incarichi di reggenza a scavalco a segretari titolari di sede e a segretari in disponibilità, al fine di assicurare la funzionalità delle sedi di segreteria vacanti.</a:t>
            </a:r>
            <a:endParaRPr lang="it-IT" sz="2400" dirty="0">
              <a:solidFill>
                <a:schemeClr val="accent2"/>
              </a:solidFill>
              <a:latin typeface="DATGSD+ErasITC-Light" panose="020B0604020202020204" charset="0"/>
            </a:endParaRP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</a:t>
            </a:r>
          </a:p>
          <a:p>
            <a:pPr algn="just"/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	Nel medesimo periodo sono stati autorizzati </a:t>
            </a:r>
            <a:r>
              <a:rPr lang="it-IT" sz="2400" b="1" dirty="0">
                <a:solidFill>
                  <a:schemeClr val="tx2"/>
                </a:solidFill>
                <a:latin typeface="DATGSD+ErasITC-Light" panose="020B0604020202020204" charset="0"/>
              </a:rPr>
              <a:t>n. 45 </a:t>
            </a:r>
            <a:r>
              <a:rPr lang="it-IT" sz="2400" dirty="0">
                <a:solidFill>
                  <a:schemeClr val="accent1"/>
                </a:solidFill>
                <a:latin typeface="DATGSD+ErasITC-Light" panose="020B0604020202020204" charset="0"/>
              </a:rPr>
              <a:t>incarichi ai Vice Segretari.</a:t>
            </a: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  <a:p>
            <a:pPr algn="just"/>
            <a:endParaRPr lang="it-IT" sz="2400" dirty="0">
              <a:solidFill>
                <a:schemeClr val="accent1"/>
              </a:solidFill>
              <a:latin typeface="DATGSD+ErasITC-Light" panose="020B060402020202020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16868FF0-752E-BC34-9E37-13BE1E22AB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16632"/>
            <a:ext cx="12192000" cy="56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0289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</TotalTime>
  <Words>2732</Words>
  <Application>Microsoft Office PowerPoint</Application>
  <PresentationFormat>Widescreen</PresentationFormat>
  <Paragraphs>340</Paragraphs>
  <Slides>28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6" baseType="lpstr">
      <vt:lpstr>KDMJEQ+ErasITC-Bold</vt:lpstr>
      <vt:lpstr>DATGSD+ErasITC-Light</vt:lpstr>
      <vt:lpstr>Edwardian Script ITC</vt:lpstr>
      <vt:lpstr>Arial</vt:lpstr>
      <vt:lpstr>AOOBRV+ErasITC-Medium</vt:lpstr>
      <vt:lpstr>Roboto</vt:lpstr>
      <vt:lpstr>Calibri</vt:lpstr>
      <vt:lpstr>Theme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Roberto Nardecchia</cp:lastModifiedBy>
  <cp:revision>281</cp:revision>
  <cp:lastPrinted>2021-07-27T11:56:37Z</cp:lastPrinted>
  <dcterms:modified xsi:type="dcterms:W3CDTF">2025-01-03T08:22:03Z</dcterms:modified>
</cp:coreProperties>
</file>